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8" r:id="rId1"/>
  </p:sldMasterIdLst>
  <p:notesMasterIdLst>
    <p:notesMasterId r:id="rId19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8" r:id="rId9"/>
    <p:sldId id="262" r:id="rId10"/>
    <p:sldId id="267" r:id="rId11"/>
    <p:sldId id="270" r:id="rId12"/>
    <p:sldId id="275" r:id="rId13"/>
    <p:sldId id="277" r:id="rId14"/>
    <p:sldId id="276" r:id="rId15"/>
    <p:sldId id="273" r:id="rId16"/>
    <p:sldId id="265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ja Ivankovič" userId="4f3f7adc-234a-44f5-8f8d-c8cf37dca7cf" providerId="ADAL" clId="{BE560D94-14E1-40BA-A865-A83DF7861C8E}"/>
    <pc:docChg chg="custSel modSld">
      <pc:chgData name="Mateja Ivankovič" userId="4f3f7adc-234a-44f5-8f8d-c8cf37dca7cf" providerId="ADAL" clId="{BE560D94-14E1-40BA-A865-A83DF7861C8E}" dt="2022-02-03T07:12:07.211" v="135" actId="115"/>
      <pc:docMkLst>
        <pc:docMk/>
      </pc:docMkLst>
      <pc:sldChg chg="addSp delSp modSp">
        <pc:chgData name="Mateja Ivankovič" userId="4f3f7adc-234a-44f5-8f8d-c8cf37dca7cf" providerId="ADAL" clId="{BE560D94-14E1-40BA-A865-A83DF7861C8E}" dt="2022-01-31T11:22:51.783" v="114" actId="14100"/>
        <pc:sldMkLst>
          <pc:docMk/>
          <pc:sldMk cId="971447918" sldId="256"/>
        </pc:sldMkLst>
        <pc:spChg chg="mod">
          <ac:chgData name="Mateja Ivankovič" userId="4f3f7adc-234a-44f5-8f8d-c8cf37dca7cf" providerId="ADAL" clId="{BE560D94-14E1-40BA-A865-A83DF7861C8E}" dt="2022-01-31T11:20:27.963" v="3" actId="1076"/>
          <ac:spMkLst>
            <pc:docMk/>
            <pc:sldMk cId="971447918" sldId="256"/>
            <ac:spMk id="2" creationId="{00000000-0000-0000-0000-000000000000}"/>
          </ac:spMkLst>
        </pc:spChg>
        <pc:spChg chg="mod">
          <ac:chgData name="Mateja Ivankovič" userId="4f3f7adc-234a-44f5-8f8d-c8cf37dca7cf" providerId="ADAL" clId="{BE560D94-14E1-40BA-A865-A83DF7861C8E}" dt="2022-01-31T11:21:34.374" v="39" actId="14100"/>
          <ac:spMkLst>
            <pc:docMk/>
            <pc:sldMk cId="971447918" sldId="256"/>
            <ac:spMk id="3" creationId="{00000000-0000-0000-0000-000000000000}"/>
          </ac:spMkLst>
        </pc:spChg>
        <pc:spChg chg="add del mod">
          <ac:chgData name="Mateja Ivankovič" userId="4f3f7adc-234a-44f5-8f8d-c8cf37dca7cf" providerId="ADAL" clId="{BE560D94-14E1-40BA-A865-A83DF7861C8E}" dt="2022-01-31T11:21:50.674" v="40" actId="478"/>
          <ac:spMkLst>
            <pc:docMk/>
            <pc:sldMk cId="971447918" sldId="256"/>
            <ac:spMk id="4" creationId="{21141389-0B7F-4288-9173-2C1C58C7F609}"/>
          </ac:spMkLst>
        </pc:spChg>
        <pc:spChg chg="add mod">
          <ac:chgData name="Mateja Ivankovič" userId="4f3f7adc-234a-44f5-8f8d-c8cf37dca7cf" providerId="ADAL" clId="{BE560D94-14E1-40BA-A865-A83DF7861C8E}" dt="2022-01-31T11:22:26.670" v="108" actId="6549"/>
          <ac:spMkLst>
            <pc:docMk/>
            <pc:sldMk cId="971447918" sldId="256"/>
            <ac:spMk id="9" creationId="{BB4DD9FD-1379-46E8-B269-F44329229E26}"/>
          </ac:spMkLst>
        </pc:spChg>
        <pc:picChg chg="mod">
          <ac:chgData name="Mateja Ivankovič" userId="4f3f7adc-234a-44f5-8f8d-c8cf37dca7cf" providerId="ADAL" clId="{BE560D94-14E1-40BA-A865-A83DF7861C8E}" dt="2022-01-31T11:20:52.152" v="11" actId="1076"/>
          <ac:picMkLst>
            <pc:docMk/>
            <pc:sldMk cId="971447918" sldId="256"/>
            <ac:picMk id="7" creationId="{00000000-0000-0000-0000-000000000000}"/>
          </ac:picMkLst>
        </pc:picChg>
        <pc:picChg chg="mod">
          <ac:chgData name="Mateja Ivankovič" userId="4f3f7adc-234a-44f5-8f8d-c8cf37dca7cf" providerId="ADAL" clId="{BE560D94-14E1-40BA-A865-A83DF7861C8E}" dt="2022-01-31T11:22:51.783" v="114" actId="14100"/>
          <ac:picMkLst>
            <pc:docMk/>
            <pc:sldMk cId="971447918" sldId="256"/>
            <ac:picMk id="8" creationId="{00000000-0000-0000-0000-000000000000}"/>
          </ac:picMkLst>
        </pc:picChg>
        <pc:picChg chg="mod">
          <ac:chgData name="Mateja Ivankovič" userId="4f3f7adc-234a-44f5-8f8d-c8cf37dca7cf" providerId="ADAL" clId="{BE560D94-14E1-40BA-A865-A83DF7861C8E}" dt="2022-01-31T11:22:44.645" v="113" actId="1076"/>
          <ac:picMkLst>
            <pc:docMk/>
            <pc:sldMk cId="971447918" sldId="256"/>
            <ac:picMk id="11" creationId="{00000000-0000-0000-0000-000000000000}"/>
          </ac:picMkLst>
        </pc:picChg>
      </pc:sldChg>
      <pc:sldChg chg="modSp">
        <pc:chgData name="Mateja Ivankovič" userId="4f3f7adc-234a-44f5-8f8d-c8cf37dca7cf" providerId="ADAL" clId="{BE560D94-14E1-40BA-A865-A83DF7861C8E}" dt="2022-02-03T07:12:07.211" v="135" actId="115"/>
        <pc:sldMkLst>
          <pc:docMk/>
          <pc:sldMk cId="453458898" sldId="257"/>
        </pc:sldMkLst>
        <pc:spChg chg="mod">
          <ac:chgData name="Mateja Ivankovič" userId="4f3f7adc-234a-44f5-8f8d-c8cf37dca7cf" providerId="ADAL" clId="{BE560D94-14E1-40BA-A865-A83DF7861C8E}" dt="2022-02-03T07:12:07.211" v="135" actId="115"/>
          <ac:spMkLst>
            <pc:docMk/>
            <pc:sldMk cId="453458898" sldId="257"/>
            <ac:spMk id="3" creationId="{AF0ADED4-C3C8-4688-90C1-F216CAE15732}"/>
          </ac:spMkLst>
        </pc:spChg>
      </pc:sldChg>
    </pc:docChg>
  </pc:docChgLst>
  <pc:docChgLst>
    <pc:chgData name="Mateja Ivankovič" userId="4f3f7adc-234a-44f5-8f8d-c8cf37dca7cf" providerId="ADAL" clId="{96C8B870-894D-4320-A4F1-2B86E5770F2D}"/>
    <pc:docChg chg="custSel modSld">
      <pc:chgData name="Mateja Ivankovič" userId="4f3f7adc-234a-44f5-8f8d-c8cf37dca7cf" providerId="ADAL" clId="{96C8B870-894D-4320-A4F1-2B86E5770F2D}" dt="2022-01-31T08:27:40.586" v="342" actId="207"/>
      <pc:docMkLst>
        <pc:docMk/>
      </pc:docMkLst>
      <pc:sldChg chg="modSp">
        <pc:chgData name="Mateja Ivankovič" userId="4f3f7adc-234a-44f5-8f8d-c8cf37dca7cf" providerId="ADAL" clId="{96C8B870-894D-4320-A4F1-2B86E5770F2D}" dt="2022-01-31T08:23:00.262" v="118" actId="14100"/>
        <pc:sldMkLst>
          <pc:docMk/>
          <pc:sldMk cId="971447918" sldId="256"/>
        </pc:sldMkLst>
        <pc:spChg chg="mod">
          <ac:chgData name="Mateja Ivankovič" userId="4f3f7adc-234a-44f5-8f8d-c8cf37dca7cf" providerId="ADAL" clId="{96C8B870-894D-4320-A4F1-2B86E5770F2D}" dt="2022-01-31T08:22:27.162" v="116" actId="20577"/>
          <ac:spMkLst>
            <pc:docMk/>
            <pc:sldMk cId="971447918" sldId="256"/>
            <ac:spMk id="3" creationId="{00000000-0000-0000-0000-000000000000}"/>
          </ac:spMkLst>
        </pc:spChg>
        <pc:picChg chg="mod">
          <ac:chgData name="Mateja Ivankovič" userId="4f3f7adc-234a-44f5-8f8d-c8cf37dca7cf" providerId="ADAL" clId="{96C8B870-894D-4320-A4F1-2B86E5770F2D}" dt="2022-01-31T08:23:00.262" v="118" actId="14100"/>
          <ac:picMkLst>
            <pc:docMk/>
            <pc:sldMk cId="971447918" sldId="256"/>
            <ac:picMk id="7" creationId="{00000000-0000-0000-0000-000000000000}"/>
          </ac:picMkLst>
        </pc:picChg>
      </pc:sldChg>
      <pc:sldChg chg="addSp delSp modSp">
        <pc:chgData name="Mateja Ivankovič" userId="4f3f7adc-234a-44f5-8f8d-c8cf37dca7cf" providerId="ADAL" clId="{96C8B870-894D-4320-A4F1-2B86E5770F2D}" dt="2022-01-31T08:27:40.586" v="342" actId="207"/>
        <pc:sldMkLst>
          <pc:docMk/>
          <pc:sldMk cId="453458898" sldId="257"/>
        </pc:sldMkLst>
        <pc:spChg chg="add mod">
          <ac:chgData name="Mateja Ivankovič" userId="4f3f7adc-234a-44f5-8f8d-c8cf37dca7cf" providerId="ADAL" clId="{96C8B870-894D-4320-A4F1-2B86E5770F2D}" dt="2022-01-31T08:27:40.586" v="342" actId="207"/>
          <ac:spMkLst>
            <pc:docMk/>
            <pc:sldMk cId="453458898" sldId="257"/>
            <ac:spMk id="3" creationId="{AF0ADED4-C3C8-4688-90C1-F216CAE15732}"/>
          </ac:spMkLst>
        </pc:spChg>
        <pc:spChg chg="add del mod">
          <ac:chgData name="Mateja Ivankovič" userId="4f3f7adc-234a-44f5-8f8d-c8cf37dca7cf" providerId="ADAL" clId="{96C8B870-894D-4320-A4F1-2B86E5770F2D}" dt="2022-01-31T08:25:23.898" v="195" actId="478"/>
          <ac:spMkLst>
            <pc:docMk/>
            <pc:sldMk cId="453458898" sldId="257"/>
            <ac:spMk id="5" creationId="{516643D9-E63C-4FBB-BE57-8DD86C084A11}"/>
          </ac:spMkLst>
        </pc:spChg>
        <pc:picChg chg="del mod">
          <ac:chgData name="Mateja Ivankovič" userId="4f3f7adc-234a-44f5-8f8d-c8cf37dca7cf" providerId="ADAL" clId="{96C8B870-894D-4320-A4F1-2B86E5770F2D}" dt="2022-01-31T08:25:13.991" v="191" actId="478"/>
          <ac:picMkLst>
            <pc:docMk/>
            <pc:sldMk cId="453458898" sldId="257"/>
            <ac:picMk id="6" creationId="{00000000-0000-0000-0000-000000000000}"/>
          </ac:picMkLst>
        </pc:picChg>
        <pc:picChg chg="add mod">
          <ac:chgData name="Mateja Ivankovič" userId="4f3f7adc-234a-44f5-8f8d-c8cf37dca7cf" providerId="ADAL" clId="{96C8B870-894D-4320-A4F1-2B86E5770F2D}" dt="2022-01-31T08:25:35.093" v="197" actId="1076"/>
          <ac:picMkLst>
            <pc:docMk/>
            <pc:sldMk cId="453458898" sldId="257"/>
            <ac:picMk id="1026" creationId="{68988DF5-39E0-4EA6-BDBF-6708F61AEAC1}"/>
          </ac:picMkLst>
        </pc:picChg>
      </pc:sldChg>
      <pc:sldChg chg="modSp">
        <pc:chgData name="Mateja Ivankovič" userId="4f3f7adc-234a-44f5-8f8d-c8cf37dca7cf" providerId="ADAL" clId="{96C8B870-894D-4320-A4F1-2B86E5770F2D}" dt="2022-01-31T08:21:50.983" v="37" actId="20577"/>
        <pc:sldMkLst>
          <pc:docMk/>
          <pc:sldMk cId="2000547297" sldId="269"/>
        </pc:sldMkLst>
        <pc:spChg chg="mod">
          <ac:chgData name="Mateja Ivankovič" userId="4f3f7adc-234a-44f5-8f8d-c8cf37dca7cf" providerId="ADAL" clId="{96C8B870-894D-4320-A4F1-2B86E5770F2D}" dt="2022-01-31T08:21:50.983" v="37" actId="20577"/>
          <ac:spMkLst>
            <pc:docMk/>
            <pc:sldMk cId="2000547297" sldId="269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840B5-D894-4465-BE66-12002CC5B3D0}" type="datetimeFigureOut">
              <a:rPr lang="sl-SI" smtClean="0"/>
              <a:t>3. 02. 2022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6BCC3-A9DD-4978-9500-78B32486B37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853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6BCC3-A9DD-4978-9500-78B32486B371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486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CB327-AA13-4FA5-9B61-562E7D64251E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9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37FE-7C00-43A7-AE2A-C261EA620D4A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70429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37FE-7C00-43A7-AE2A-C261EA620D4A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63874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37FE-7C00-43A7-AE2A-C261EA620D4A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39569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37FE-7C00-43A7-AE2A-C261EA620D4A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080211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37FE-7C00-43A7-AE2A-C261EA620D4A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4888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8D47-4992-492F-884E-AFDAEB35E81B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29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C43D-77F6-482B-A774-FFDBC015FBBD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5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0D84D-ED68-426E-B19A-23BFB5258BAA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81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A64B-E98F-4022-AF77-01E235F9A98F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8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9BBB-92C3-4E76-B0D1-F3646A5B332C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0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806D-DCCB-4755-87DF-D89F4E903B5C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1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F96C-8D2F-44AF-872F-E56B621C8DC2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0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F229-D080-4739-A4D8-A038D50CDFB6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4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537FE-7C00-43A7-AE2A-C261EA620D4A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91815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80E8-A920-4719-B0B9-4B2EDDD74358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0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537FE-7C00-43A7-AE2A-C261EA620D4A}" type="datetime1">
              <a:rPr lang="en-US" smtClean="0"/>
              <a:t>2/3/2022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3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tejai@osfrsmb.si" TargetMode="External"/><Relationship Id="rId2" Type="http://schemas.openxmlformats.org/officeDocument/2006/relationships/hyperlink" Target="https://osfrsmb.si/2022/01/29/potek-vpisa-v-1-razre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24500" y="533518"/>
            <a:ext cx="5714019" cy="1237010"/>
          </a:xfrm>
        </p:spPr>
        <p:txBody>
          <a:bodyPr>
            <a:normAutofit/>
          </a:bodyPr>
          <a:lstStyle/>
          <a:p>
            <a:r>
              <a:rPr lang="sl-SI" b="1" dirty="0"/>
              <a:t>V ŠOLO GREM…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15736" y="2523314"/>
            <a:ext cx="6488218" cy="1439068"/>
          </a:xfrm>
        </p:spPr>
        <p:txBody>
          <a:bodyPr>
            <a:normAutofit/>
          </a:bodyPr>
          <a:lstStyle/>
          <a:p>
            <a:r>
              <a:rPr lang="sl-SI" sz="2000" dirty="0"/>
              <a:t>OŠ FRANCA ROZMANA – STANETA MARIBOR</a:t>
            </a:r>
          </a:p>
          <a:p>
            <a:r>
              <a:rPr lang="sl-SI" sz="2000" dirty="0"/>
              <a:t>Kersnikova ulica 10</a:t>
            </a:r>
          </a:p>
          <a:p>
            <a:r>
              <a:rPr lang="sl-SI" sz="2000" dirty="0"/>
              <a:t>2000 Maribor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xfrm>
            <a:off x="9667701" y="6250382"/>
            <a:ext cx="1680353" cy="365125"/>
          </a:xfrm>
        </p:spPr>
        <p:txBody>
          <a:bodyPr/>
          <a:lstStyle/>
          <a:p>
            <a:r>
              <a:rPr lang="en-US" dirty="0" err="1"/>
              <a:t>Šolska</a:t>
            </a:r>
            <a:r>
              <a:rPr lang="en-US" dirty="0"/>
              <a:t> </a:t>
            </a:r>
            <a:r>
              <a:rPr lang="en-US" dirty="0" err="1"/>
              <a:t>svetovalna</a:t>
            </a:r>
            <a:r>
              <a:rPr lang="en-US" dirty="0"/>
              <a:t> </a:t>
            </a:r>
            <a:r>
              <a:rPr lang="en-US" dirty="0" err="1"/>
              <a:t>služba</a:t>
            </a:r>
            <a:r>
              <a:rPr lang="en-US" dirty="0"/>
              <a:t> </a:t>
            </a:r>
          </a:p>
        </p:txBody>
      </p:sp>
      <p:pic>
        <p:nvPicPr>
          <p:cNvPr id="7" name="Picture 2" descr="JPG Mali Logotip sole F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86" y="605386"/>
            <a:ext cx="1366394" cy="116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 descr="C:\Users\Mateja\OneDrive - Osnovna sola Franca Rozmana Staneta Maribor\PSIHO\NOVINCI\2020-21\Srečanja\December\IMG-eb50b9a0828e40cdce0b30af3694f584-V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10" y="2082891"/>
            <a:ext cx="3826371" cy="269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70"/>
          <a:stretch/>
        </p:blipFill>
        <p:spPr bwMode="auto">
          <a:xfrm>
            <a:off x="2219417" y="4170508"/>
            <a:ext cx="3599775" cy="244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dnaslov 2">
            <a:extLst>
              <a:ext uri="{FF2B5EF4-FFF2-40B4-BE49-F238E27FC236}">
                <a16:creationId xmlns:a16="http://schemas.microsoft.com/office/drawing/2014/main" id="{BB4DD9FD-1379-46E8-B269-F44329229E26}"/>
              </a:ext>
            </a:extLst>
          </p:cNvPr>
          <p:cNvSpPr txBox="1">
            <a:spLocks/>
          </p:cNvSpPr>
          <p:nvPr/>
        </p:nvSpPr>
        <p:spPr>
          <a:xfrm>
            <a:off x="5703782" y="5087472"/>
            <a:ext cx="6488218" cy="1439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dirty="0"/>
              <a:t>PODRUŽNICA IVANA CANKARJA KOŠAKI</a:t>
            </a:r>
          </a:p>
          <a:p>
            <a:r>
              <a:rPr lang="sl-SI" sz="2000" dirty="0"/>
              <a:t>Šentiljska cesta 41 A</a:t>
            </a:r>
          </a:p>
          <a:p>
            <a:r>
              <a:rPr lang="sl-SI" sz="2000" dirty="0"/>
              <a:t>2000 Maribor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7144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PREDSTAVLJA ZAUPANJE?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0121" y="1734589"/>
            <a:ext cx="8915400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Zaupljivi STARŠI 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rgbClr val="FF0000"/>
                </a:solidFill>
              </a:rPr>
              <a:t>ZAUPLJIVI OTROCI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Zaupljivi UČITELJI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4" name="Pravokotnik 3"/>
          <p:cNvSpPr/>
          <p:nvPr/>
        </p:nvSpPr>
        <p:spPr>
          <a:xfrm>
            <a:off x="1396538" y="5132944"/>
            <a:ext cx="1010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POMEN odnosa in komunikacije, opravljanje nalog in prevzemanje odgovornosti pri vseh treh udeležencih.</a:t>
            </a:r>
            <a:endParaRPr lang="sl-SI" dirty="0"/>
          </a:p>
        </p:txBody>
      </p:sp>
      <p:pic>
        <p:nvPicPr>
          <p:cNvPr id="7170" name="Picture 2" descr="http://www.uciteljska.net/slike/zanimivosti/tri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500" y="1905000"/>
            <a:ext cx="3698712" cy="274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7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32565" y="629052"/>
            <a:ext cx="8911687" cy="1280890"/>
          </a:xfrm>
        </p:spPr>
        <p:txBody>
          <a:bodyPr/>
          <a:lstStyle/>
          <a:p>
            <a:r>
              <a:rPr lang="sl-SI" dirty="0"/>
              <a:t>ČRTA ZAUPANJA</a:t>
            </a: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cxnSp>
        <p:nvCxnSpPr>
          <p:cNvPr id="5" name="Raven povezovalnik 4"/>
          <p:cNvCxnSpPr/>
          <p:nvPr/>
        </p:nvCxnSpPr>
        <p:spPr>
          <a:xfrm flipV="1">
            <a:off x="1263312" y="3863661"/>
            <a:ext cx="9562306" cy="164849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/>
          <p:cNvSpPr txBox="1"/>
          <p:nvPr/>
        </p:nvSpPr>
        <p:spPr>
          <a:xfrm rot="21023726">
            <a:off x="1702165" y="4117309"/>
            <a:ext cx="4668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Od tu zmorem sam…</a:t>
            </a:r>
          </a:p>
        </p:txBody>
      </p:sp>
      <p:sp>
        <p:nvSpPr>
          <p:cNvPr id="7" name="AutoShape 2" descr="Rezultat iskanja slik za otroška stopa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460" y="3138053"/>
            <a:ext cx="885898" cy="94713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29" y="962807"/>
            <a:ext cx="885898" cy="94713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043" y="2026163"/>
            <a:ext cx="885898" cy="9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84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28154" y="466169"/>
            <a:ext cx="8911687" cy="1280890"/>
          </a:xfrm>
        </p:spPr>
        <p:txBody>
          <a:bodyPr/>
          <a:lstStyle/>
          <a:p>
            <a:r>
              <a:rPr lang="sl-SI" dirty="0"/>
              <a:t>NEOBVEZNI izbirni predmet ANGLEŠČINA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712911" y="1813837"/>
            <a:ext cx="8915400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 2 uri v tednu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Financirano s strani MIZŠ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Med poukom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Izvaja učitelj angleškega jezika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V 2. razredu angleščina že kot del obveznega predmetnika (prvi tuji jezik)</a:t>
            </a:r>
          </a:p>
          <a:p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pic>
        <p:nvPicPr>
          <p:cNvPr id="7" name="Slika 6" descr="\\serv1\osebnoUcitelji$\mativan\My Documents\My Pictures\Jezikovna kopel\DSC0118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8" t="7160" b="25428"/>
          <a:stretch/>
        </p:blipFill>
        <p:spPr bwMode="auto">
          <a:xfrm>
            <a:off x="3799167" y="4270431"/>
            <a:ext cx="2831927" cy="19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lje z besedilom 2"/>
          <p:cNvSpPr txBox="1">
            <a:spLocks noChangeArrowheads="1"/>
          </p:cNvSpPr>
          <p:nvPr/>
        </p:nvSpPr>
        <p:spPr bwMode="auto">
          <a:xfrm>
            <a:off x="8301007" y="4983331"/>
            <a:ext cx="657225" cy="314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sl-SI" sz="1600" b="1" dirty="0">
                <a:ln w="15875" cap="flat" cmpd="sng" algn="ctr">
                  <a:solidFill>
                    <a:srgbClr val="2E75B6"/>
                  </a:solidFill>
                  <a:prstDash val="solid"/>
                  <a:round/>
                </a:ln>
                <a:noFill/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EAR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Polje z besedilom 2"/>
          <p:cNvSpPr txBox="1">
            <a:spLocks noChangeArrowheads="1"/>
          </p:cNvSpPr>
          <p:nvPr/>
        </p:nvSpPr>
        <p:spPr bwMode="auto">
          <a:xfrm>
            <a:off x="7660927" y="4167148"/>
            <a:ext cx="828675" cy="314325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sl-SI" sz="1600" b="1" dirty="0">
                <a:ln w="15875" cap="flat" cmpd="sng" algn="ctr">
                  <a:solidFill>
                    <a:srgbClr val="C00000"/>
                  </a:solidFill>
                  <a:prstDash val="solid"/>
                  <a:round/>
                </a:ln>
                <a:noFill/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NOSE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Raven puščični povezovalnik 9"/>
          <p:cNvCxnSpPr/>
          <p:nvPr/>
        </p:nvCxnSpPr>
        <p:spPr>
          <a:xfrm>
            <a:off x="5784737" y="4879950"/>
            <a:ext cx="2290527" cy="16715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V="1">
            <a:off x="5835535" y="4332526"/>
            <a:ext cx="1720734" cy="19491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92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94162" y="617993"/>
            <a:ext cx="8911687" cy="1280890"/>
          </a:xfrm>
        </p:spPr>
        <p:txBody>
          <a:bodyPr/>
          <a:lstStyle/>
          <a:p>
            <a:r>
              <a:rPr lang="sl-SI" dirty="0"/>
              <a:t>TEČAJ NEMŠČINE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62025" y="1294169"/>
            <a:ext cx="8915400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2 uri v tednu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Strošek staršev, približno 80,0 EUR v celem šolskem letu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Pred poukom ali po pouku (v času podaljšanega bivanja)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Izvaja učitelj nemškega jezika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Kot fakultativni pouk ali izbirni predmet se nadaljuje poučevanje vso osnovno šolo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87" y="3524250"/>
            <a:ext cx="7621338" cy="34861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12313" r="8891" b="24760"/>
          <a:stretch/>
        </p:blipFill>
        <p:spPr>
          <a:xfrm>
            <a:off x="7158731" y="258461"/>
            <a:ext cx="2159837" cy="1448287"/>
          </a:xfrm>
          <a:prstGeom prst="rect">
            <a:avLst/>
          </a:prstGeom>
        </p:spPr>
      </p:pic>
      <p:pic>
        <p:nvPicPr>
          <p:cNvPr id="1026" name="Picture 2" descr="Predogled slik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r="7361"/>
          <a:stretch/>
        </p:blipFill>
        <p:spPr bwMode="auto">
          <a:xfrm>
            <a:off x="9328063" y="1706748"/>
            <a:ext cx="2247039" cy="16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69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2875" y="628124"/>
            <a:ext cx="8911687" cy="1280890"/>
          </a:xfrm>
        </p:spPr>
        <p:txBody>
          <a:bodyPr/>
          <a:lstStyle/>
          <a:p>
            <a:r>
              <a:rPr lang="sl-SI" dirty="0"/>
              <a:t>DODATNI ŠPORTNI PROGRAM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93837" y="1533525"/>
            <a:ext cx="8915400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 2 uri v tednu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Strošek staršev, približno 80,0 EUR v celem šolskem letu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Pred poukom ali po pouku (v času podaljšanega bivanja)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Izvaja učitelj športa</a:t>
            </a:r>
          </a:p>
          <a:p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5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3367" y="519335"/>
            <a:ext cx="8911687" cy="1280890"/>
          </a:xfrm>
        </p:spPr>
        <p:txBody>
          <a:bodyPr/>
          <a:lstStyle/>
          <a:p>
            <a:r>
              <a:rPr lang="sl-SI" dirty="0"/>
              <a:t>POT V ŠOLO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779587" y="1488948"/>
            <a:ext cx="8915400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PEŠ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JAVNI PREVOZ </a:t>
            </a:r>
          </a:p>
          <a:p>
            <a:pPr marL="0" indent="0">
              <a:buNone/>
            </a:pPr>
            <a:r>
              <a:rPr lang="sl-SI" dirty="0"/>
              <a:t>(možnost avtobusnega prevoza s povrnjenimi stroški: NEVARNE POTI - ni urejenega pločnika, omejitev hitrosti avtomobilov nad 30 km/h in oddaljenost bivališča od šole NAD 4 KM, znotraj šolskega okoliša)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V javnem mestnem prometu morajo otroci v prvem razredu imeti SPREMSTVO staršev ali osebe, starejše od 10 let, če jo starši pisno pooblastite.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pic>
        <p:nvPicPr>
          <p:cNvPr id="5" name="Picture 2" descr="Varna pot v šolo – Osnovna šola 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9" y="4083293"/>
            <a:ext cx="2135724" cy="24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61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68976" y="549295"/>
            <a:ext cx="8911687" cy="1280890"/>
          </a:xfrm>
        </p:spPr>
        <p:txBody>
          <a:bodyPr/>
          <a:lstStyle/>
          <a:p>
            <a:r>
              <a:rPr lang="sl-SI" dirty="0"/>
              <a:t>PROJEKTI</a:t>
            </a: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9" name="Naslov 1"/>
          <p:cNvSpPr>
            <a:spLocks noGrp="1"/>
          </p:cNvSpPr>
          <p:nvPr>
            <p:ph idx="1"/>
          </p:nvPr>
        </p:nvSpPr>
        <p:spPr>
          <a:xfrm>
            <a:off x="1034732" y="1388225"/>
            <a:ext cx="10370330" cy="5012575"/>
          </a:xfrm>
        </p:spPr>
        <p:txBody>
          <a:bodyPr/>
          <a:lstStyle/>
          <a:p>
            <a:r>
              <a:rPr lang="sl-SI" b="1" dirty="0"/>
              <a:t>ZDRAVA ŠOLA</a:t>
            </a:r>
            <a:r>
              <a:rPr lang="sl-SI" dirty="0"/>
              <a:t>: spoštovanje, omogočanje in promoviranje smernic zdravega načina življenja za krepitev zdravja na telesnem, duševnem, socialnem in </a:t>
            </a:r>
            <a:r>
              <a:rPr lang="sl-SI" dirty="0" err="1"/>
              <a:t>okoljskem</a:t>
            </a:r>
            <a:r>
              <a:rPr lang="sl-SI" dirty="0"/>
              <a:t> področju za učence, učitelje in starše</a:t>
            </a:r>
          </a:p>
          <a:p>
            <a:r>
              <a:rPr lang="sl-SI" b="1" dirty="0"/>
              <a:t>EKO ŠOLA</a:t>
            </a:r>
            <a:r>
              <a:rPr lang="sl-SI" dirty="0"/>
              <a:t>: osveščanje učencev o pomenu ustreznega in odgovornega ravnanja z odpadki</a:t>
            </a:r>
          </a:p>
          <a:p>
            <a:r>
              <a:rPr lang="sl-SI" b="1" dirty="0"/>
              <a:t>KULTURNA ŠOLA</a:t>
            </a:r>
            <a:r>
              <a:rPr lang="sl-SI" dirty="0"/>
              <a:t>: krepimo kulturno vzgojo in ustvarjalnost mladih na različnih umetnostnih področjih</a:t>
            </a:r>
          </a:p>
          <a:p>
            <a:r>
              <a:rPr lang="sl-SI" b="1" dirty="0"/>
              <a:t>POGUM</a:t>
            </a:r>
            <a:r>
              <a:rPr lang="sl-SI" dirty="0"/>
              <a:t>: spodbujanje kompetence podjetnosti v osnovnih šolah, s katerim bi omogočili učencem lažje prehajanje med osnovno šolo in okoljem</a:t>
            </a:r>
          </a:p>
          <a:p>
            <a:r>
              <a:rPr lang="sl-SI" b="1" dirty="0"/>
              <a:t>PROSTOVOLJSTVO</a:t>
            </a:r>
            <a:r>
              <a:rPr lang="sl-SI" dirty="0"/>
              <a:t>: razvijanje sočutja, sprejemanje drugačnosti, ozaveščanje o dobrih delih, razvijanje odgovornosti in izboljšanje kakovosti življenja med generacijami</a:t>
            </a:r>
          </a:p>
          <a:p>
            <a:r>
              <a:rPr lang="sl-SI" b="1" dirty="0"/>
              <a:t>MLADI ZA NAPREDEK MARIBORA</a:t>
            </a:r>
            <a:r>
              <a:rPr lang="sl-SI" dirty="0"/>
              <a:t>: spodbujanje raziskovanja in kritičnega razmišljanja</a:t>
            </a:r>
          </a:p>
        </p:txBody>
      </p:sp>
      <p:pic>
        <p:nvPicPr>
          <p:cNvPr id="11" name="Slika 10"/>
          <p:cNvPicPr/>
          <p:nvPr/>
        </p:nvPicPr>
        <p:blipFill rotWithShape="1">
          <a:blip r:embed="rId2"/>
          <a:srcRect l="40840" t="19400" r="41303" b="71487"/>
          <a:stretch/>
        </p:blipFill>
        <p:spPr bwMode="auto">
          <a:xfrm>
            <a:off x="1612094" y="5453409"/>
            <a:ext cx="4081145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Slika 11"/>
          <p:cNvPicPr/>
          <p:nvPr/>
        </p:nvPicPr>
        <p:blipFill rotWithShape="1">
          <a:blip r:embed="rId3"/>
          <a:srcRect l="52249" t="43504" r="40476" b="43856"/>
          <a:stretch/>
        </p:blipFill>
        <p:spPr bwMode="auto">
          <a:xfrm>
            <a:off x="6329536" y="5424834"/>
            <a:ext cx="1315720" cy="1285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Slika 12"/>
          <p:cNvPicPr/>
          <p:nvPr/>
        </p:nvPicPr>
        <p:blipFill rotWithShape="1">
          <a:blip r:embed="rId4"/>
          <a:srcRect l="53902" t="43210" r="39484" b="46501"/>
          <a:stretch/>
        </p:blipFill>
        <p:spPr bwMode="auto">
          <a:xfrm>
            <a:off x="8444550" y="5445225"/>
            <a:ext cx="1530724" cy="1228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475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292" y="3165672"/>
            <a:ext cx="5871162" cy="3613023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24127" y="1228859"/>
            <a:ext cx="9720073" cy="4023360"/>
          </a:xfrm>
        </p:spPr>
        <p:txBody>
          <a:bodyPr>
            <a:normAutofit/>
          </a:bodyPr>
          <a:lstStyle/>
          <a:p>
            <a:pPr algn="just"/>
            <a:r>
              <a:rPr lang="sl-SI" dirty="0"/>
              <a:t>»Otroštvo je maraton, dolg in naporen. </a:t>
            </a:r>
          </a:p>
          <a:p>
            <a:pPr algn="just"/>
            <a:r>
              <a:rPr lang="sl-SI" dirty="0"/>
              <a:t>Vloga staršev ni v tem, da ga pretečejo za svoje otroke, temveč jim na postajah ponudijo sendvič in vodo. Le tako se bodo njihovi otroci naučili spopadati z bolečino. Nihče na tem svetu ne more biti kar naprej srečen. Lahko pa se nauči odgovorno spopadati s problemi. Če otrok tega ne naučimo, plačajo visoko ceno. Depresivni mladostniki pri petnajstih, šestnajstih, sedemnajstih letih so značilnost našega časa. </a:t>
            </a:r>
          </a:p>
          <a:p>
            <a:pPr algn="just"/>
            <a:r>
              <a:rPr lang="sl-SI" dirty="0"/>
              <a:t>Starši se trudimo, da bi svojim otrokom čim bolj olajšali vsakdan. Jim odvzeli čim več bremen. Čim več odgovornosti. Odstranili čim več preprek. Samo, da bi bili čim bolj srečni.“</a:t>
            </a:r>
          </a:p>
          <a:p>
            <a:pPr marL="0" indent="0" algn="just">
              <a:buNone/>
            </a:pPr>
            <a:r>
              <a:rPr lang="sl-SI" dirty="0"/>
              <a:t>																	(</a:t>
            </a:r>
            <a:r>
              <a:rPr lang="sl-SI" dirty="0" err="1"/>
              <a:t>Jasper</a:t>
            </a:r>
            <a:r>
              <a:rPr lang="sl-SI" dirty="0"/>
              <a:t> </a:t>
            </a:r>
            <a:r>
              <a:rPr lang="sl-SI" dirty="0" err="1"/>
              <a:t>Juul</a:t>
            </a:r>
            <a:r>
              <a:rPr lang="sl-SI" dirty="0"/>
              <a:t>)</a:t>
            </a:r>
          </a:p>
          <a:p>
            <a:endParaRPr lang="sl-SI" dirty="0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sp>
        <p:nvSpPr>
          <p:cNvPr id="5" name="AutoShape 2" descr="Rezultat iskanja slik za otroci"/>
          <p:cNvSpPr>
            <a:spLocks noChangeAspect="1" noChangeArrowheads="1"/>
          </p:cNvSpPr>
          <p:nvPr/>
        </p:nvSpPr>
        <p:spPr bwMode="auto">
          <a:xfrm>
            <a:off x="155575" y="-1790700"/>
            <a:ext cx="6067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054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ŽELIM ZA SVOJEGA OTROKA?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F0ADED4-C3C8-4688-90C1-F216CAE15732}"/>
              </a:ext>
            </a:extLst>
          </p:cNvPr>
          <p:cNvSpPr txBox="1"/>
          <p:nvPr/>
        </p:nvSpPr>
        <p:spPr>
          <a:xfrm>
            <a:off x="5073683" y="2413337"/>
            <a:ext cx="64309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- Informacije o poteku vpisa najdete na šolski spletni strani:</a:t>
            </a:r>
          </a:p>
          <a:p>
            <a:r>
              <a:rPr lang="sl-SI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https://osfrsmb.si/2022/01/29/potek-vpisa-v-1-razred/</a:t>
            </a:r>
            <a:endParaRPr lang="sl-SI" u="sng" dirty="0"/>
          </a:p>
          <a:p>
            <a:endParaRPr lang="sl-SI" dirty="0"/>
          </a:p>
          <a:p>
            <a:r>
              <a:rPr lang="sl-SI" dirty="0"/>
              <a:t>- Pri šolski svetovalni delavki, psihologinji, Mateji Ivankovič </a:t>
            </a:r>
            <a:r>
              <a:rPr lang="sl-SI" dirty="0" err="1"/>
              <a:t>Bubić</a:t>
            </a:r>
            <a:r>
              <a:rPr lang="sl-SI" dirty="0"/>
              <a:t>: </a:t>
            </a:r>
            <a:r>
              <a:rPr lang="sl-SI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matejai@osfrsmb.si</a:t>
            </a:r>
            <a:r>
              <a:rPr lang="sl-SI" dirty="0"/>
              <a:t>, 02 250 43 06</a:t>
            </a:r>
          </a:p>
          <a:p>
            <a:endParaRPr lang="sl-SI" dirty="0"/>
          </a:p>
        </p:txBody>
      </p:sp>
      <p:pic>
        <p:nvPicPr>
          <p:cNvPr id="1026" name="Picture 2" descr="Za učence – Osnovna šola dr. Ivana Korošca Borovnica">
            <a:extLst>
              <a:ext uri="{FF2B5EF4-FFF2-40B4-BE49-F238E27FC236}">
                <a16:creationId xmlns:a16="http://schemas.microsoft.com/office/drawing/2014/main" id="{68988DF5-39E0-4EA6-BDBF-6708F61A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3" y="1905000"/>
            <a:ext cx="4028530" cy="4179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5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ŠOLA?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035790" y="2028824"/>
            <a:ext cx="8915400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Otrok doživlja vznemirjenje, veselje. Ga res?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Starši - je to zaključek brezskrbnega obdobja?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Bo devetletka odnesla leto dni otroštva?!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Ali bo moj otrok zmogel slediti zahtevam šole?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Ali je dobro, da zna že pisati in brati?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Kakšni so vaši občutki?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Je to prava šola zanj?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Kdo bo z njim v razredu? Bo imel prijatelje?</a:t>
            </a:r>
          </a:p>
        </p:txBody>
      </p:sp>
      <p:pic>
        <p:nvPicPr>
          <p:cNvPr id="2050" name="Picture 2" descr="Go to school png 4 » PNG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2" y="4326626"/>
            <a:ext cx="2549005" cy="2190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hool shootings: How parents can cope with their own fears and anxie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620000"/>
            <a:ext cx="215956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0250" y="-4510088"/>
            <a:ext cx="2159568" cy="1440000"/>
          </a:xfrm>
          <a:prstGeom prst="rect">
            <a:avLst/>
          </a:prstGeom>
        </p:spPr>
      </p:pic>
      <p:pic>
        <p:nvPicPr>
          <p:cNvPr id="2053" name="Picture 5" descr="School shootings: How parents can cope with their own fears and anxieties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6" y="500286"/>
            <a:ext cx="2705100" cy="1985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63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JE ŠOLSKA ZRELOST?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36587" y="1735675"/>
            <a:ext cx="8915400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B050"/>
                </a:solidFill>
              </a:rPr>
              <a:t>TELESNA</a:t>
            </a:r>
            <a:r>
              <a:rPr lang="sl-SI" dirty="0"/>
              <a:t> zrelost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2060"/>
                </a:solidFill>
              </a:rPr>
              <a:t>INTELEKTUALNA</a:t>
            </a:r>
            <a:r>
              <a:rPr lang="sl-SI" dirty="0"/>
              <a:t> zrelost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FF0000"/>
                </a:solidFill>
              </a:rPr>
              <a:t>OSEBNOSTNA</a:t>
            </a:r>
            <a:r>
              <a:rPr lang="sl-SI" dirty="0"/>
              <a:t> zrelost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084" y="4181339"/>
            <a:ext cx="3053459" cy="203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ordham report predictable, conflicted - Pioneer Instit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918" y="1598732"/>
            <a:ext cx="2674307" cy="1775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versized school bags taking toll on k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470" y="1459100"/>
            <a:ext cx="2871468" cy="194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4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35972" y="547051"/>
            <a:ext cx="8911687" cy="1280890"/>
          </a:xfrm>
        </p:spPr>
        <p:txBody>
          <a:bodyPr/>
          <a:lstStyle/>
          <a:p>
            <a:r>
              <a:rPr lang="sl-SI" dirty="0"/>
              <a:t>RAZVIJANJE SPRETNOSTI IN VEŠČIN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24127" y="1827941"/>
            <a:ext cx="9720073" cy="45599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Dobra </a:t>
            </a:r>
            <a:r>
              <a:rPr lang="sl-SI" dirty="0">
                <a:solidFill>
                  <a:srgbClr val="FF0000"/>
                </a:solidFill>
              </a:rPr>
              <a:t>SLUŠNA POZORNOST </a:t>
            </a:r>
            <a:r>
              <a:rPr lang="sl-SI" dirty="0"/>
              <a:t>(navodila, ločevanje glasov, posluša, </a:t>
            </a:r>
          </a:p>
          <a:p>
            <a:pPr marL="0" indent="0">
              <a:buNone/>
            </a:pPr>
            <a:r>
              <a:rPr lang="sl-SI" dirty="0"/>
              <a:t>pripoveduje, širjenje besednega zaklada…). 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POSLUŠANJE</a:t>
            </a:r>
            <a:r>
              <a:rPr lang="sl-SI" dirty="0"/>
              <a:t> zvokov v naravi, prepoznavanje zvokov različnih predmetov, igranje z glasovi, prvi in zadnji glas v besedi, ritem, ploskanje, branje, …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NAVODILO</a:t>
            </a:r>
            <a:r>
              <a:rPr lang="sl-SI" dirty="0"/>
              <a:t> povemo enkrat, največ dvakrat; v nasprotnem primeru se pozornost IZGUBLJA.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</p:txBody>
      </p:sp>
      <p:pic>
        <p:nvPicPr>
          <p:cNvPr id="6148" name="Picture 4" descr="http://i0.wp.com/www.englishchat247.com/wp-content/uploads/2015/06/065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725" y="1187496"/>
            <a:ext cx="2085349" cy="203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dn2.bigcommerce.com/server5900/e3bf3/product_images/uploaded_images/canaries-listening.jpg?t=13987257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59" y="4009733"/>
            <a:ext cx="1912591" cy="91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ventilatorbesed.com/slike/clanki/lahko_noc_prijatelj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766" y="4614223"/>
            <a:ext cx="1312617" cy="1896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61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84230" y="551650"/>
            <a:ext cx="8911687" cy="1280890"/>
          </a:xfrm>
        </p:spPr>
        <p:txBody>
          <a:bodyPr/>
          <a:lstStyle/>
          <a:p>
            <a:r>
              <a:rPr lang="sl-SI" dirty="0"/>
              <a:t>RAZVIJANJE SPRETNOSTI IN VEŠČIN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06087" y="1263535"/>
            <a:ext cx="10598525" cy="4647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FF0000"/>
                </a:solidFill>
              </a:rPr>
              <a:t>FINA</a:t>
            </a:r>
            <a:r>
              <a:rPr lang="sl-SI" dirty="0"/>
              <a:t> </a:t>
            </a:r>
            <a:r>
              <a:rPr lang="sl-SI" dirty="0">
                <a:solidFill>
                  <a:srgbClr val="FF0000"/>
                </a:solidFill>
              </a:rPr>
              <a:t>MOTORIKA</a:t>
            </a:r>
            <a:r>
              <a:rPr lang="sl-SI" dirty="0"/>
              <a:t> in </a:t>
            </a:r>
            <a:r>
              <a:rPr lang="sl-SI" dirty="0">
                <a:solidFill>
                  <a:srgbClr val="FF0000"/>
                </a:solidFill>
              </a:rPr>
              <a:t>GRAFOMOTORIKA</a:t>
            </a:r>
            <a:r>
              <a:rPr lang="sl-SI" dirty="0"/>
              <a:t> (nizanje, lepljenje, trganje, rezanje, pretikanje, barvanje, oblikovanje stvari iz naravnih in umetnih mas, risanje v pesek, na kožo…).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B050"/>
                </a:solidFill>
              </a:rPr>
              <a:t>SPRETNOST</a:t>
            </a:r>
            <a:r>
              <a:rPr lang="sl-SI" dirty="0"/>
              <a:t> prstkov in rok.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Bodite pozorni na </a:t>
            </a:r>
            <a:r>
              <a:rPr lang="sl-SI" dirty="0">
                <a:solidFill>
                  <a:srgbClr val="00B0F0"/>
                </a:solidFill>
              </a:rPr>
              <a:t>DRŽO PISALA in DRŽO TELESA.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pic>
        <p:nvPicPr>
          <p:cNvPr id="1030" name="Picture 6" descr="http://www.avevita.si/media/SlikeIT/Thumbs/Thumbs/min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42" y="4673850"/>
            <a:ext cx="178117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zgoja in zdravje otroka | Vrtec Bohin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912" y="4724497"/>
            <a:ext cx="2597438" cy="17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716" y="4796444"/>
            <a:ext cx="3335677" cy="16943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035" y="1947805"/>
            <a:ext cx="1249314" cy="166575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350" y="1947805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85848" y="491695"/>
            <a:ext cx="8911687" cy="1280890"/>
          </a:xfrm>
        </p:spPr>
        <p:txBody>
          <a:bodyPr/>
          <a:lstStyle/>
          <a:p>
            <a:r>
              <a:rPr lang="sl-SI" dirty="0"/>
              <a:t>RAZVIJANJE SPRETNOSTI IN VEŠČIN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3811" y="1636334"/>
            <a:ext cx="9961622" cy="44923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B050"/>
                </a:solidFill>
              </a:rPr>
              <a:t>ORIENTACIJA</a:t>
            </a:r>
            <a:r>
              <a:rPr lang="sl-SI" dirty="0"/>
              <a:t> (zgoraj, spodaj, levo, desno, pod, nad, ob…).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FFC000"/>
                </a:solidFill>
              </a:rPr>
              <a:t>VSAKODNEVNE</a:t>
            </a:r>
            <a:r>
              <a:rPr lang="sl-SI" dirty="0"/>
              <a:t> aktivnosti (oblačenje, igre, skrivanje predmetov,…).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PROSTOR, telo, </a:t>
            </a: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LIST.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pic>
        <p:nvPicPr>
          <p:cNvPr id="2050" name="Picture 2" descr="http://uciteljska.net/kvizi/HotPot/KJE_SE_NAHAJA/levo_des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02" y="1945663"/>
            <a:ext cx="2095663" cy="159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foto-gm.si/e_files/articles/zvezek_item2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96" y="4098647"/>
            <a:ext cx="2995915" cy="25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11034" y="471317"/>
            <a:ext cx="8911687" cy="1280890"/>
          </a:xfrm>
        </p:spPr>
        <p:txBody>
          <a:bodyPr/>
          <a:lstStyle/>
          <a:p>
            <a:r>
              <a:rPr lang="sl-SI" dirty="0"/>
              <a:t>RAZVIJANJE SPRETNOSTI IN VEŠČIN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05840" y="1752207"/>
            <a:ext cx="10498772" cy="415901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HIGIENSKE</a:t>
            </a:r>
            <a:r>
              <a:rPr lang="sl-SI" dirty="0"/>
              <a:t> in </a:t>
            </a:r>
            <a:r>
              <a:rPr lang="sl-SI" dirty="0">
                <a:solidFill>
                  <a:srgbClr val="C00000"/>
                </a:solidFill>
              </a:rPr>
              <a:t>DELOVNE </a:t>
            </a:r>
            <a:r>
              <a:rPr lang="sl-SI" dirty="0"/>
              <a:t>navade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B050"/>
                </a:solidFill>
              </a:rPr>
              <a:t>SOCIALNE in ŽIVLJENJSKE </a:t>
            </a:r>
            <a:r>
              <a:rPr lang="sl-SI" dirty="0"/>
              <a:t>veščine </a:t>
            </a:r>
          </a:p>
          <a:p>
            <a:pPr marL="0" indent="0">
              <a:buNone/>
            </a:pPr>
            <a:r>
              <a:rPr lang="sl-SI" dirty="0"/>
              <a:t>(znati počakati, se izraziti, znati sobivati z drugimi, </a:t>
            </a:r>
          </a:p>
          <a:p>
            <a:pPr marL="0" indent="0">
              <a:buNone/>
            </a:pPr>
            <a:r>
              <a:rPr lang="sl-SI" dirty="0"/>
              <a:t>imeti odnos do stvari in do ljudi, …).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pic>
        <p:nvPicPr>
          <p:cNvPr id="2050" name="Picture 2" descr="Just Stop.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01" y="2195570"/>
            <a:ext cx="303847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769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0787" y="514418"/>
            <a:ext cx="8911687" cy="1280890"/>
          </a:xfrm>
        </p:spPr>
        <p:txBody>
          <a:bodyPr/>
          <a:lstStyle/>
          <a:p>
            <a:r>
              <a:rPr lang="sl-SI" dirty="0"/>
              <a:t>RAZVIJANJE SPRETNOSTI IN VEŠČIN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3811" y="1429789"/>
            <a:ext cx="8915400" cy="411944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FF0000"/>
                </a:solidFill>
              </a:rPr>
              <a:t>DOSLEDNOST in VZTRAJNOST</a:t>
            </a:r>
            <a:r>
              <a:rPr lang="sl-SI" dirty="0"/>
              <a:t> (čas, spodbuda, potrpljenje, ovire, pomoč,…).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rgbClr val="00B0F0"/>
                </a:solidFill>
              </a:rPr>
              <a:t>DOLŽNOSTI </a:t>
            </a:r>
            <a:r>
              <a:rPr lang="sl-SI" dirty="0">
                <a:solidFill>
                  <a:schemeClr val="tx1"/>
                </a:solidFill>
              </a:rPr>
              <a:t>v družinskem okolju </a:t>
            </a:r>
            <a:r>
              <a:rPr lang="sl-SI" dirty="0"/>
              <a:t>- MU DASTE DOVOLJ </a:t>
            </a:r>
            <a:r>
              <a:rPr lang="sl-SI" dirty="0">
                <a:solidFill>
                  <a:srgbClr val="FF0000"/>
                </a:solidFill>
              </a:rPr>
              <a:t>ČASA</a:t>
            </a:r>
            <a:r>
              <a:rPr lang="sl-SI" dirty="0"/>
              <a:t>? 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Wingdings" panose="05000000000000000000" pitchFamily="2" charset="2"/>
              <a:buChar char="§"/>
            </a:pPr>
            <a:r>
              <a:rPr lang="sl-SI" dirty="0"/>
              <a:t>LAŽJA POT = TEŽJA POT.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Šolska svetovalna služba </a:t>
            </a:r>
            <a:endParaRPr lang="en-US" dirty="0"/>
          </a:p>
        </p:txBody>
      </p:sp>
      <p:pic>
        <p:nvPicPr>
          <p:cNvPr id="3078" name="Picture 6" descr="http://www.nasveti.net/wp-content/uploads/2015/12/zavezovanje-veza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41" y="3786125"/>
            <a:ext cx="3012628" cy="20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27590" t="3614" r="30534" b="6362"/>
          <a:stretch/>
        </p:blipFill>
        <p:spPr>
          <a:xfrm>
            <a:off x="8621697" y="2068034"/>
            <a:ext cx="2135797" cy="305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9011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Šeles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Šeles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Šeles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592</TotalTime>
  <Words>873</Words>
  <Application>Microsoft Office PowerPoint</Application>
  <PresentationFormat>Širokozaslonsko</PresentationFormat>
  <Paragraphs>128</Paragraphs>
  <Slides>17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</vt:lpstr>
      <vt:lpstr>Wingdings 3</vt:lpstr>
      <vt:lpstr>Šelest</vt:lpstr>
      <vt:lpstr>V ŠOLO GREM…</vt:lpstr>
      <vt:lpstr>KAJ ŽELIM ZA SVOJEGA OTROKA?</vt:lpstr>
      <vt:lpstr>ŠOLA?</vt:lpstr>
      <vt:lpstr>KAJ JE ŠOLSKA ZRELOST?</vt:lpstr>
      <vt:lpstr>RAZVIJANJE SPRETNOSTI IN VEŠČIN</vt:lpstr>
      <vt:lpstr>RAZVIJANJE SPRETNOSTI IN VEŠČIN</vt:lpstr>
      <vt:lpstr>RAZVIJANJE SPRETNOSTI IN VEŠČIN</vt:lpstr>
      <vt:lpstr>RAZVIJANJE SPRETNOSTI IN VEŠČIN </vt:lpstr>
      <vt:lpstr>RAZVIJANJE SPRETNOSTI IN VEŠČIN</vt:lpstr>
      <vt:lpstr>KAJ PREDSTAVLJA ZAUPANJE?</vt:lpstr>
      <vt:lpstr>ČRTA ZAUPANJA</vt:lpstr>
      <vt:lpstr>NEOBVEZNI izbirni predmet ANGLEŠČINA</vt:lpstr>
      <vt:lpstr>TEČAJ NEMŠČINE</vt:lpstr>
      <vt:lpstr>DODATNI ŠPORTNI PROGRAM</vt:lpstr>
      <vt:lpstr>POT V ŠOLO</vt:lpstr>
      <vt:lpstr>PROJEKTI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ŠOLO GREM…</dc:title>
  <dc:creator>Uporabnik</dc:creator>
  <cp:lastModifiedBy>Mateja Ivankovič</cp:lastModifiedBy>
  <cp:revision>44</cp:revision>
  <dcterms:created xsi:type="dcterms:W3CDTF">2016-05-03T19:17:10Z</dcterms:created>
  <dcterms:modified xsi:type="dcterms:W3CDTF">2022-02-03T07:12:12Z</dcterms:modified>
</cp:coreProperties>
</file>